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2" r:id="rId1"/>
  </p:sldMasterIdLst>
  <p:notesMasterIdLst>
    <p:notesMasterId r:id="rId10"/>
  </p:notesMasterIdLst>
  <p:sldIdLst>
    <p:sldId id="256" r:id="rId2"/>
    <p:sldId id="266" r:id="rId3"/>
    <p:sldId id="257" r:id="rId4"/>
    <p:sldId id="268" r:id="rId5"/>
    <p:sldId id="267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8BD8C-1CAF-9D48-A74C-31AD29D619ED}" type="datetimeFigureOut">
              <a:rPr lang="en-US" smtClean="0"/>
              <a:t>7/9/21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65282-88F2-DA46-8C43-179AC8D7D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65282-88F2-DA46-8C43-179AC8D7DE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3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2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7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4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3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8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0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4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1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CD50DE8-71E3-CD43-AD75-E3B856B875DA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A911AC-A4BA-E44C-9B5F-3951D52466F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059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FF103D-65A5-496A-9B61-995A9F81E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5DBC5-DD56-E047-BCD7-7928BAD85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3" y="1507414"/>
            <a:ext cx="5952037" cy="3703320"/>
          </a:xfrm>
        </p:spPr>
        <p:txBody>
          <a:bodyPr anchor="b">
            <a:normAutofit/>
          </a:bodyPr>
          <a:lstStyle/>
          <a:p>
            <a:r>
              <a:rPr lang="en-US" sz="4800" dirty="0"/>
              <a:t>Laser Frequency Stabilization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040CE-0AFB-254C-9D29-67455CF52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3600" y="1507414"/>
            <a:ext cx="3247118" cy="3703320"/>
          </a:xfrm>
          <a:ln w="57150">
            <a:noFill/>
          </a:ln>
        </p:spPr>
        <p:txBody>
          <a:bodyPr anchor="t">
            <a:normAutofit/>
          </a:bodyPr>
          <a:lstStyle/>
          <a:p>
            <a:r>
              <a:rPr lang="en-US" sz="2400" dirty="0"/>
              <a:t>Dr. Wolfgang </a:t>
            </a:r>
            <a:r>
              <a:rPr lang="en-US" sz="2400" dirty="0" err="1"/>
              <a:t>Korsch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Will </a:t>
            </a:r>
            <a:r>
              <a:rPr lang="en-US" sz="2400" dirty="0" err="1"/>
              <a:t>Bodron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FDD496-1EBA-4A1D-A7EF-C3175608D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24130" y="3313354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D016CC-D062-DA4D-A2E4-652D3D689F16}"/>
              </a:ext>
            </a:extLst>
          </p:cNvPr>
          <p:cNvSpPr/>
          <p:nvPr/>
        </p:nvSpPr>
        <p:spPr>
          <a:xfrm>
            <a:off x="512455" y="6170414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Charlotte Zehnder</a:t>
            </a:r>
          </a:p>
        </p:txBody>
      </p:sp>
    </p:spTree>
    <p:extLst>
      <p:ext uri="{BB962C8B-B14F-4D97-AF65-F5344CB8AC3E}">
        <p14:creationId xmlns:p14="http://schemas.microsoft.com/office/powerpoint/2010/main" val="409989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DB37-0A4F-484A-B165-48FA6E4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Stabilization needed?</a:t>
            </a:r>
          </a:p>
        </p:txBody>
      </p:sp>
      <p:pic>
        <p:nvPicPr>
          <p:cNvPr id="5" name="Content Placeholder 4" descr="A picture containing indoor, equipment&#10;&#10;Description automatically generated">
            <a:extLst>
              <a:ext uri="{FF2B5EF4-FFF2-40B4-BE49-F238E27FC236}">
                <a16:creationId xmlns:a16="http://schemas.microsoft.com/office/drawing/2014/main" id="{18D7C576-AACC-3C41-B49F-022F389B5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27" t="20657" b="13206"/>
          <a:stretch/>
        </p:blipFill>
        <p:spPr>
          <a:xfrm>
            <a:off x="6096000" y="2385424"/>
            <a:ext cx="5294769" cy="275662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BB062-1563-CC40-B8FB-FC807CC86474}"/>
              </a:ext>
            </a:extLst>
          </p:cNvPr>
          <p:cNvSpPr txBox="1"/>
          <p:nvPr/>
        </p:nvSpPr>
        <p:spPr>
          <a:xfrm>
            <a:off x="581192" y="2286406"/>
            <a:ext cx="3602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Tunable Laser</a:t>
            </a:r>
          </a:p>
          <a:p>
            <a:endParaRPr lang="en-US" sz="2800" dirty="0"/>
          </a:p>
          <a:p>
            <a:r>
              <a:rPr lang="en-US" sz="2800" dirty="0"/>
              <a:t>Environmental Changes</a:t>
            </a:r>
          </a:p>
        </p:txBody>
      </p:sp>
      <p:pic>
        <p:nvPicPr>
          <p:cNvPr id="4098" name="Picture 2" descr="Broadband External-Cavity Diode Laser - Tech Briefs">
            <a:extLst>
              <a:ext uri="{FF2B5EF4-FFF2-40B4-BE49-F238E27FC236}">
                <a16:creationId xmlns:a16="http://schemas.microsoft.com/office/drawing/2014/main" id="{D4B4AE31-FCE5-5B4C-B177-EFB378188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09" y="3940266"/>
            <a:ext cx="3927764" cy="240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C9CD16-CEA6-F148-A2D8-29C4213489F5}"/>
              </a:ext>
            </a:extLst>
          </p:cNvPr>
          <p:cNvSpPr/>
          <p:nvPr/>
        </p:nvSpPr>
        <p:spPr>
          <a:xfrm>
            <a:off x="1180823" y="6151023"/>
            <a:ext cx="36027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www.techbriefs.com</a:t>
            </a:r>
            <a:r>
              <a:rPr lang="en-US" sz="1100" dirty="0"/>
              <a:t>/component/content/article/tb/pub/</a:t>
            </a:r>
            <a:r>
              <a:rPr lang="en-US" sz="1100" dirty="0" err="1"/>
              <a:t>techbriefs</a:t>
            </a:r>
            <a:r>
              <a:rPr lang="en-US" sz="1100" dirty="0"/>
              <a:t>/physical-sciences/6433</a:t>
            </a:r>
          </a:p>
        </p:txBody>
      </p:sp>
    </p:spTree>
    <p:extLst>
      <p:ext uri="{BB962C8B-B14F-4D97-AF65-F5344CB8AC3E}">
        <p14:creationId xmlns:p14="http://schemas.microsoft.com/office/powerpoint/2010/main" val="293551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5AB08FD4-E30D-C347-830B-D1FC691CA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8" r="1339" b="-2"/>
          <a:stretch/>
        </p:blipFill>
        <p:spPr>
          <a:xfrm>
            <a:off x="828676" y="2337943"/>
            <a:ext cx="3308350" cy="2640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03077-6578-754E-B72A-C3AE1A9B60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" r="5109"/>
          <a:stretch/>
        </p:blipFill>
        <p:spPr>
          <a:xfrm>
            <a:off x="5162424" y="3657949"/>
            <a:ext cx="5785103" cy="2640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17795-F58E-2B4D-8FB5-6E860F7E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274320" tIns="182880" rIns="274320" bIns="182880" rtlCol="0" anchorCtr="1">
            <a:normAutofit fontScale="90000"/>
          </a:bodyPr>
          <a:lstStyle/>
          <a:p>
            <a:r>
              <a:rPr lang="en-US" sz="3400">
                <a:solidFill>
                  <a:srgbClr val="FFFFFF"/>
                </a:solidFill>
              </a:rPr>
              <a:t>Fabry Perot Interferometer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84A45-2284-3F42-86E1-3FC2A5E2C4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7" t="-1" r="32145" b="20636"/>
          <a:stretch/>
        </p:blipFill>
        <p:spPr>
          <a:xfrm>
            <a:off x="6912864" y="2169665"/>
            <a:ext cx="1920240" cy="17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7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DB37-0A4F-484A-B165-48FA6E4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Fabry Perot Signal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AF1EF-D8E4-304E-9141-64E39BB2A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1" t="2603" r="-1079" b="2367"/>
          <a:stretch/>
        </p:blipFill>
        <p:spPr>
          <a:xfrm>
            <a:off x="6706346" y="2180496"/>
            <a:ext cx="5191382" cy="4182236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6A1CFF2-D1B8-964D-B4D8-91121F84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28" y="2024845"/>
            <a:ext cx="4898361" cy="22467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434B2F5-BDA5-2240-B8A4-34ABB09B76F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613376" y="3966882"/>
                <a:ext cx="2617415" cy="892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434B2F5-BDA5-2240-B8A4-34ABB09B76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3376" y="3966882"/>
                <a:ext cx="2617415" cy="892360"/>
              </a:xfrm>
              <a:prstGeom prst="rect">
                <a:avLst/>
              </a:prstGeom>
              <a:blipFill>
                <a:blip r:embed="rId4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4850BD4-D4D3-7D4E-9658-265E9D7570FF}"/>
              </a:ext>
            </a:extLst>
          </p:cNvPr>
          <p:cNvSpPr txBox="1"/>
          <p:nvPr/>
        </p:nvSpPr>
        <p:spPr>
          <a:xfrm>
            <a:off x="581192" y="5690431"/>
            <a:ext cx="5127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FSR=1.5 GHz</a:t>
            </a:r>
          </a:p>
        </p:txBody>
      </p:sp>
    </p:spTree>
    <p:extLst>
      <p:ext uri="{BB962C8B-B14F-4D97-AF65-F5344CB8AC3E}">
        <p14:creationId xmlns:p14="http://schemas.microsoft.com/office/powerpoint/2010/main" val="409635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9479-365D-3040-B3A8-14955E73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Saturated Absorption</a:t>
            </a:r>
          </a:p>
        </p:txBody>
      </p:sp>
      <p:pic>
        <p:nvPicPr>
          <p:cNvPr id="1028" name="Picture 4" descr="Raman sideband cooling of rubidium atoms in optical lattice">
            <a:extLst>
              <a:ext uri="{FF2B5EF4-FFF2-40B4-BE49-F238E27FC236}">
                <a16:creationId xmlns:a16="http://schemas.microsoft.com/office/drawing/2014/main" id="{C68A90EC-A674-3342-87D5-26F0E5D7C7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79" y="2125274"/>
            <a:ext cx="4002088" cy="395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066864-0BA0-D24D-9C7D-6A746F7FADA8}"/>
              </a:ext>
            </a:extLst>
          </p:cNvPr>
          <p:cNvSpPr/>
          <p:nvPr/>
        </p:nvSpPr>
        <p:spPr>
          <a:xfrm>
            <a:off x="3605557" y="6080463"/>
            <a:ext cx="4002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cpb.iphy.ac.cn</a:t>
            </a:r>
            <a:r>
              <a:rPr lang="en-US" sz="900" dirty="0"/>
              <a:t>/article/2017/1899/cpb_26_8_080701/cpb_26_8_080701_f1.jpg.html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2BC290-B45E-CE40-A3E2-0DDA3896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376" y="3610770"/>
            <a:ext cx="2310157" cy="11914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2AE1A6-A3A4-D647-9905-E2E2B2CCBDEC}"/>
              </a:ext>
            </a:extLst>
          </p:cNvPr>
          <p:cNvCxnSpPr/>
          <p:nvPr/>
        </p:nvCxnSpPr>
        <p:spPr>
          <a:xfrm flipV="1">
            <a:off x="4673970" y="5022271"/>
            <a:ext cx="0" cy="4017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Element Cards of the Periodic Table">
            <a:extLst>
              <a:ext uri="{FF2B5EF4-FFF2-40B4-BE49-F238E27FC236}">
                <a16:creationId xmlns:a16="http://schemas.microsoft.com/office/drawing/2014/main" id="{7DC52C35-496C-E741-877D-11017D4ED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636" y="2125274"/>
            <a:ext cx="2509172" cy="250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3CBC5-A632-9C42-8B74-EA088DBC1867}"/>
              </a:ext>
            </a:extLst>
          </p:cNvPr>
          <p:cNvCxnSpPr/>
          <p:nvPr/>
        </p:nvCxnSpPr>
        <p:spPr>
          <a:xfrm flipV="1">
            <a:off x="4508270" y="2382068"/>
            <a:ext cx="0" cy="40178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50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C418-8C67-E245-8EE3-69D51DF0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9" y="363470"/>
            <a:ext cx="10515600" cy="1325563"/>
          </a:xfrm>
        </p:spPr>
        <p:txBody>
          <a:bodyPr/>
          <a:lstStyle/>
          <a:p>
            <a:r>
              <a:rPr lang="en-US" dirty="0"/>
              <a:t>Doppler Broadening </a:t>
            </a:r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E9033F1B-8D9F-AC4E-B55C-DD089F24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274" y="3124038"/>
            <a:ext cx="4649354" cy="348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2E053C-0518-7543-9ABD-011103AD9998}"/>
                  </a:ext>
                </a:extLst>
              </p:cNvPr>
              <p:cNvSpPr/>
              <p:nvPr/>
            </p:nvSpPr>
            <p:spPr>
              <a:xfrm>
                <a:off x="2146424" y="4752702"/>
                <a:ext cx="2050113" cy="58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2E053C-0518-7543-9ABD-011103AD9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424" y="4752702"/>
                <a:ext cx="2050113" cy="586571"/>
              </a:xfrm>
              <a:prstGeom prst="rect">
                <a:avLst/>
              </a:prstGeom>
              <a:blipFill>
                <a:blip r:embed="rId3"/>
                <a:stretch>
                  <a:fillRect t="-2128" r="-3681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8D01815-157B-1B44-8CA6-99FC460E628F}"/>
              </a:ext>
            </a:extLst>
          </p:cNvPr>
          <p:cNvGrpSpPr/>
          <p:nvPr/>
        </p:nvGrpSpPr>
        <p:grpSpPr>
          <a:xfrm>
            <a:off x="969819" y="2296181"/>
            <a:ext cx="5126181" cy="2265637"/>
            <a:chOff x="1041908" y="1806609"/>
            <a:chExt cx="5126181" cy="2265637"/>
          </a:xfrm>
        </p:grpSpPr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1395816C-DCA8-D84C-A291-52AE3F89BAFE}"/>
                </a:ext>
              </a:extLst>
            </p:cNvPr>
            <p:cNvSpPr/>
            <p:nvPr/>
          </p:nvSpPr>
          <p:spPr>
            <a:xfrm>
              <a:off x="1041908" y="1806609"/>
              <a:ext cx="5126181" cy="2265637"/>
            </a:xfrm>
            <a:prstGeom prst="fram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3B2F336-F5A7-814F-A43A-1AC70F07869D}"/>
                </a:ext>
              </a:extLst>
            </p:cNvPr>
            <p:cNvSpPr/>
            <p:nvPr/>
          </p:nvSpPr>
          <p:spPr>
            <a:xfrm>
              <a:off x="2272542" y="2594269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D2E5C4-C220-8B46-A3D5-5B1155BB58DB}"/>
                </a:ext>
              </a:extLst>
            </p:cNvPr>
            <p:cNvSpPr/>
            <p:nvPr/>
          </p:nvSpPr>
          <p:spPr>
            <a:xfrm>
              <a:off x="3216924" y="2327561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0D3D77-937C-1241-98D0-F915F470B18B}"/>
                </a:ext>
              </a:extLst>
            </p:cNvPr>
            <p:cNvSpPr/>
            <p:nvPr/>
          </p:nvSpPr>
          <p:spPr>
            <a:xfrm>
              <a:off x="1875410" y="3158836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450ABC-6626-CF42-9046-AEAB15117A4E}"/>
                </a:ext>
              </a:extLst>
            </p:cNvPr>
            <p:cNvSpPr/>
            <p:nvPr/>
          </p:nvSpPr>
          <p:spPr>
            <a:xfrm>
              <a:off x="4065715" y="2258925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034ACF-E097-3F4F-9C77-3B7AD96347CD}"/>
                </a:ext>
              </a:extLst>
            </p:cNvPr>
            <p:cNvSpPr/>
            <p:nvPr/>
          </p:nvSpPr>
          <p:spPr>
            <a:xfrm>
              <a:off x="5019699" y="252845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D926FC-D01E-7C4C-BD85-E969791C20C5}"/>
                </a:ext>
              </a:extLst>
            </p:cNvPr>
            <p:cNvSpPr/>
            <p:nvPr/>
          </p:nvSpPr>
          <p:spPr>
            <a:xfrm>
              <a:off x="2779220" y="324161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D8D600-7A75-9E45-BB5E-E9BA876BC48C}"/>
                </a:ext>
              </a:extLst>
            </p:cNvPr>
            <p:cNvSpPr/>
            <p:nvPr/>
          </p:nvSpPr>
          <p:spPr>
            <a:xfrm>
              <a:off x="5297726" y="329045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1A62C7A-23C0-6148-AE84-6714D4344EAC}"/>
                </a:ext>
              </a:extLst>
            </p:cNvPr>
            <p:cNvSpPr/>
            <p:nvPr/>
          </p:nvSpPr>
          <p:spPr>
            <a:xfrm>
              <a:off x="3604999" y="3103068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990699D-80F0-F04E-A9B6-1630C4822AA3}"/>
                </a:ext>
              </a:extLst>
            </p:cNvPr>
            <p:cNvSpPr/>
            <p:nvPr/>
          </p:nvSpPr>
          <p:spPr>
            <a:xfrm>
              <a:off x="4466010" y="3123850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571113-4B75-8E47-A0C0-2E65828BC020}"/>
                </a:ext>
              </a:extLst>
            </p:cNvPr>
            <p:cNvSpPr/>
            <p:nvPr/>
          </p:nvSpPr>
          <p:spPr>
            <a:xfrm>
              <a:off x="1602673" y="2258925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65ED933-5553-BE44-9E59-8EBCA1D48258}"/>
                </a:ext>
              </a:extLst>
            </p:cNvPr>
            <p:cNvCxnSpPr/>
            <p:nvPr/>
          </p:nvCxnSpPr>
          <p:spPr>
            <a:xfrm flipV="1">
              <a:off x="5292436" y="2258925"/>
              <a:ext cx="141658" cy="138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C946BC-5CEE-6543-8F35-C46A1A5B0ABB}"/>
                </a:ext>
              </a:extLst>
            </p:cNvPr>
            <p:cNvCxnSpPr/>
            <p:nvPr/>
          </p:nvCxnSpPr>
          <p:spPr>
            <a:xfrm flipH="1" flipV="1">
              <a:off x="4338452" y="2871360"/>
              <a:ext cx="127558" cy="2317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A4A3D5E-2658-2D46-8943-64328D4DB7C2}"/>
                </a:ext>
              </a:extLst>
            </p:cNvPr>
            <p:cNvCxnSpPr/>
            <p:nvPr/>
          </p:nvCxnSpPr>
          <p:spPr>
            <a:xfrm>
              <a:off x="5630337" y="3435927"/>
              <a:ext cx="2024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25FAF6-5C60-2F47-A84B-F6E9BF4ED76E}"/>
                </a:ext>
              </a:extLst>
            </p:cNvPr>
            <p:cNvCxnSpPr/>
            <p:nvPr/>
          </p:nvCxnSpPr>
          <p:spPr>
            <a:xfrm>
              <a:off x="3353292" y="2732814"/>
              <a:ext cx="0" cy="25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62132DA-9F1C-F148-872F-AC01C1F6E8DF}"/>
                </a:ext>
              </a:extLst>
            </p:cNvPr>
            <p:cNvCxnSpPr/>
            <p:nvPr/>
          </p:nvCxnSpPr>
          <p:spPr>
            <a:xfrm flipH="1" flipV="1">
              <a:off x="3604999" y="2258925"/>
              <a:ext cx="272737" cy="68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6BE125-5E5E-2245-B30A-6FBF7F932348}"/>
                </a:ext>
              </a:extLst>
            </p:cNvPr>
            <p:cNvCxnSpPr/>
            <p:nvPr/>
          </p:nvCxnSpPr>
          <p:spPr>
            <a:xfrm>
              <a:off x="4065715" y="3380159"/>
              <a:ext cx="272737" cy="147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914EC74-3B99-4F49-B1F0-F80A2C13FB07}"/>
                </a:ext>
              </a:extLst>
            </p:cNvPr>
            <p:cNvCxnSpPr/>
            <p:nvPr/>
          </p:nvCxnSpPr>
          <p:spPr>
            <a:xfrm flipH="1">
              <a:off x="2408910" y="3380159"/>
              <a:ext cx="1363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D95D3-024D-6648-8AF5-23DE01AC6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5794" y="2234990"/>
              <a:ext cx="1" cy="301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7EA871-B22F-8244-B9F5-FBF7E06665F3}"/>
                </a:ext>
              </a:extLst>
            </p:cNvPr>
            <p:cNvCxnSpPr/>
            <p:nvPr/>
          </p:nvCxnSpPr>
          <p:spPr>
            <a:xfrm flipV="1">
              <a:off x="2272542" y="2987214"/>
              <a:ext cx="204552" cy="171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C005858-0B94-7A4C-A2C0-0A304D16B918}"/>
                </a:ext>
              </a:extLst>
            </p:cNvPr>
            <p:cNvCxnSpPr/>
            <p:nvPr/>
          </p:nvCxnSpPr>
          <p:spPr>
            <a:xfrm flipH="1">
              <a:off x="1316431" y="2397470"/>
              <a:ext cx="1625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560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8569-E499-5942-9917-15240185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Doppler-Free Spectroscopy</a:t>
            </a:r>
          </a:p>
        </p:txBody>
      </p:sp>
      <p:pic>
        <p:nvPicPr>
          <p:cNvPr id="42" name="Content Placeholder 4">
            <a:extLst>
              <a:ext uri="{FF2B5EF4-FFF2-40B4-BE49-F238E27FC236}">
                <a16:creationId xmlns:a16="http://schemas.microsoft.com/office/drawing/2014/main" id="{6DDB907E-7830-3642-81F7-30D0C97CB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70" t="21004" r="19673" b="31873"/>
          <a:stretch/>
        </p:blipFill>
        <p:spPr>
          <a:xfrm>
            <a:off x="7626038" y="2633822"/>
            <a:ext cx="4199505" cy="26335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4E08338-CBA1-C141-9D1D-21D5FD417F7A}"/>
              </a:ext>
            </a:extLst>
          </p:cNvPr>
          <p:cNvGrpSpPr/>
          <p:nvPr/>
        </p:nvGrpSpPr>
        <p:grpSpPr>
          <a:xfrm>
            <a:off x="969819" y="3141633"/>
            <a:ext cx="5126181" cy="2265637"/>
            <a:chOff x="1041908" y="1806609"/>
            <a:chExt cx="5126181" cy="2265637"/>
          </a:xfrm>
        </p:grpSpPr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B2F2177E-BED2-3D4B-8D61-33F9A8880B78}"/>
                </a:ext>
              </a:extLst>
            </p:cNvPr>
            <p:cNvSpPr/>
            <p:nvPr/>
          </p:nvSpPr>
          <p:spPr>
            <a:xfrm>
              <a:off x="1041908" y="1806609"/>
              <a:ext cx="5126181" cy="2265637"/>
            </a:xfrm>
            <a:prstGeom prst="fram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393A5A-C656-BD40-988E-76C1B86545F4}"/>
                </a:ext>
              </a:extLst>
            </p:cNvPr>
            <p:cNvSpPr/>
            <p:nvPr/>
          </p:nvSpPr>
          <p:spPr>
            <a:xfrm>
              <a:off x="2272542" y="2594269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71DFA7-332E-3243-A310-DA2DE973C7B4}"/>
                </a:ext>
              </a:extLst>
            </p:cNvPr>
            <p:cNvSpPr/>
            <p:nvPr/>
          </p:nvSpPr>
          <p:spPr>
            <a:xfrm>
              <a:off x="3216924" y="2327561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DFB4FA5-EFEA-704D-A766-C4C049598573}"/>
                </a:ext>
              </a:extLst>
            </p:cNvPr>
            <p:cNvSpPr/>
            <p:nvPr/>
          </p:nvSpPr>
          <p:spPr>
            <a:xfrm>
              <a:off x="1875410" y="3158836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7922DC-2300-0740-91BD-593D912CC9E0}"/>
                </a:ext>
              </a:extLst>
            </p:cNvPr>
            <p:cNvSpPr/>
            <p:nvPr/>
          </p:nvSpPr>
          <p:spPr>
            <a:xfrm>
              <a:off x="4065715" y="2258925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58FB69-7428-2741-845A-10DF610AB2DA}"/>
                </a:ext>
              </a:extLst>
            </p:cNvPr>
            <p:cNvSpPr/>
            <p:nvPr/>
          </p:nvSpPr>
          <p:spPr>
            <a:xfrm>
              <a:off x="5019699" y="252845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AD51B40-E607-CB41-BF4F-69A00EC7CF2E}"/>
                </a:ext>
              </a:extLst>
            </p:cNvPr>
            <p:cNvSpPr/>
            <p:nvPr/>
          </p:nvSpPr>
          <p:spPr>
            <a:xfrm>
              <a:off x="2779220" y="324161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873D00-CB44-4448-B231-D52001D0B0E6}"/>
                </a:ext>
              </a:extLst>
            </p:cNvPr>
            <p:cNvSpPr/>
            <p:nvPr/>
          </p:nvSpPr>
          <p:spPr>
            <a:xfrm>
              <a:off x="5297726" y="3290454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B29BAF-B086-454D-A208-6EB1D72216F0}"/>
                </a:ext>
              </a:extLst>
            </p:cNvPr>
            <p:cNvSpPr/>
            <p:nvPr/>
          </p:nvSpPr>
          <p:spPr>
            <a:xfrm>
              <a:off x="3741367" y="3123849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3848212-E354-774C-8ED0-8235259C5F9E}"/>
                </a:ext>
              </a:extLst>
            </p:cNvPr>
            <p:cNvSpPr/>
            <p:nvPr/>
          </p:nvSpPr>
          <p:spPr>
            <a:xfrm>
              <a:off x="4466010" y="3123850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707DF6-14AC-4A4F-8F83-A3941561004C}"/>
                </a:ext>
              </a:extLst>
            </p:cNvPr>
            <p:cNvSpPr/>
            <p:nvPr/>
          </p:nvSpPr>
          <p:spPr>
            <a:xfrm>
              <a:off x="1602673" y="2258925"/>
              <a:ext cx="272737" cy="277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683DB9-A541-E143-A000-026F998D7B6B}"/>
                </a:ext>
              </a:extLst>
            </p:cNvPr>
            <p:cNvCxnSpPr/>
            <p:nvPr/>
          </p:nvCxnSpPr>
          <p:spPr>
            <a:xfrm flipV="1">
              <a:off x="5292436" y="2258925"/>
              <a:ext cx="141658" cy="138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32F95F-E3C4-9447-B311-B253EC991D71}"/>
                </a:ext>
              </a:extLst>
            </p:cNvPr>
            <p:cNvCxnSpPr/>
            <p:nvPr/>
          </p:nvCxnSpPr>
          <p:spPr>
            <a:xfrm flipH="1" flipV="1">
              <a:off x="4338452" y="2871360"/>
              <a:ext cx="127558" cy="2317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7D3554A-DF91-1441-8D23-2CC12E1CA3FF}"/>
                </a:ext>
              </a:extLst>
            </p:cNvPr>
            <p:cNvCxnSpPr/>
            <p:nvPr/>
          </p:nvCxnSpPr>
          <p:spPr>
            <a:xfrm>
              <a:off x="5630337" y="3435927"/>
              <a:ext cx="2024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8F330B3-69A9-2E45-8CCC-43C4445C138F}"/>
                </a:ext>
              </a:extLst>
            </p:cNvPr>
            <p:cNvCxnSpPr/>
            <p:nvPr/>
          </p:nvCxnSpPr>
          <p:spPr>
            <a:xfrm>
              <a:off x="3353292" y="2732814"/>
              <a:ext cx="0" cy="25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FCDB3-4414-1047-9CF5-4E2A358C9899}"/>
                </a:ext>
              </a:extLst>
            </p:cNvPr>
            <p:cNvCxnSpPr/>
            <p:nvPr/>
          </p:nvCxnSpPr>
          <p:spPr>
            <a:xfrm flipH="1" flipV="1">
              <a:off x="3604999" y="2258925"/>
              <a:ext cx="272737" cy="68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615A205-C855-C144-ABD4-D57BDE5F51D8}"/>
                </a:ext>
              </a:extLst>
            </p:cNvPr>
            <p:cNvCxnSpPr/>
            <p:nvPr/>
          </p:nvCxnSpPr>
          <p:spPr>
            <a:xfrm>
              <a:off x="4065715" y="3380159"/>
              <a:ext cx="272737" cy="147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6D6DA2-C572-D64C-BAF0-B3214A1B2220}"/>
                </a:ext>
              </a:extLst>
            </p:cNvPr>
            <p:cNvCxnSpPr/>
            <p:nvPr/>
          </p:nvCxnSpPr>
          <p:spPr>
            <a:xfrm flipH="1">
              <a:off x="2408910" y="3380159"/>
              <a:ext cx="1363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142DEA-6B12-964B-A2BF-B6F444BF54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5794" y="2234990"/>
              <a:ext cx="1" cy="301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42BDE6-85AB-3F4E-97FE-D9B4269589B8}"/>
                </a:ext>
              </a:extLst>
            </p:cNvPr>
            <p:cNvCxnSpPr/>
            <p:nvPr/>
          </p:nvCxnSpPr>
          <p:spPr>
            <a:xfrm flipV="1">
              <a:off x="2272542" y="2987214"/>
              <a:ext cx="204552" cy="171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0CF468A-FF7E-DC4A-9AEE-DFF965D6C1A3}"/>
                </a:ext>
              </a:extLst>
            </p:cNvPr>
            <p:cNvCxnSpPr/>
            <p:nvPr/>
          </p:nvCxnSpPr>
          <p:spPr>
            <a:xfrm flipH="1">
              <a:off x="1316431" y="2397470"/>
              <a:ext cx="1625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04E78E-1245-334E-BCD4-19E0C62B43EE}"/>
              </a:ext>
            </a:extLst>
          </p:cNvPr>
          <p:cNvCxnSpPr>
            <a:cxnSpLocks/>
          </p:cNvCxnSpPr>
          <p:nvPr/>
        </p:nvCxnSpPr>
        <p:spPr>
          <a:xfrm flipV="1">
            <a:off x="140129" y="2985478"/>
            <a:ext cx="6785559" cy="2831101"/>
          </a:xfrm>
          <a:prstGeom prst="straightConnector1">
            <a:avLst/>
          </a:prstGeom>
          <a:ln w="47625">
            <a:solidFill>
              <a:srgbClr val="C00000">
                <a:alpha val="3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4028F8-C082-F44C-99C8-EFB9B7D7E338}"/>
              </a:ext>
            </a:extLst>
          </p:cNvPr>
          <p:cNvCxnSpPr>
            <a:cxnSpLocks/>
          </p:cNvCxnSpPr>
          <p:nvPr/>
        </p:nvCxnSpPr>
        <p:spPr>
          <a:xfrm flipH="1" flipV="1">
            <a:off x="310236" y="2582430"/>
            <a:ext cx="6152048" cy="3023202"/>
          </a:xfrm>
          <a:prstGeom prst="straightConnector1">
            <a:avLst/>
          </a:prstGeom>
          <a:ln w="98425">
            <a:solidFill>
              <a:srgbClr val="C00000">
                <a:alpha val="3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7E54B2A-ABBC-1D4C-AA98-791E7837AE7E}"/>
              </a:ext>
            </a:extLst>
          </p:cNvPr>
          <p:cNvSpPr/>
          <p:nvPr/>
        </p:nvSpPr>
        <p:spPr>
          <a:xfrm>
            <a:off x="7050545" y="2347433"/>
            <a:ext cx="283330" cy="9139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9637C-D907-C84B-89D0-D6FFE6F1F567}"/>
              </a:ext>
            </a:extLst>
          </p:cNvPr>
          <p:cNvSpPr txBox="1"/>
          <p:nvPr/>
        </p:nvSpPr>
        <p:spPr>
          <a:xfrm>
            <a:off x="6946828" y="3315363"/>
            <a:ext cx="56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B65142-A25A-A945-AD26-1089314A0624}"/>
              </a:ext>
            </a:extLst>
          </p:cNvPr>
          <p:cNvSpPr txBox="1"/>
          <p:nvPr/>
        </p:nvSpPr>
        <p:spPr>
          <a:xfrm>
            <a:off x="5371945" y="2645974"/>
            <a:ext cx="138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Beam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C2B60A-105D-7B4E-9A67-465D29176BF6}"/>
              </a:ext>
            </a:extLst>
          </p:cNvPr>
          <p:cNvSpPr txBox="1"/>
          <p:nvPr/>
        </p:nvSpPr>
        <p:spPr>
          <a:xfrm>
            <a:off x="5892007" y="5732479"/>
            <a:ext cx="138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Pump Beam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413FDF-F463-1C43-8B48-8FE907A51860}"/>
              </a:ext>
            </a:extLst>
          </p:cNvPr>
          <p:cNvSpPr/>
          <p:nvPr/>
        </p:nvSpPr>
        <p:spPr>
          <a:xfrm>
            <a:off x="3501046" y="4030510"/>
            <a:ext cx="272737" cy="277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2E4B35-343B-3E4D-B73F-8EBCB7A5D8DD}"/>
              </a:ext>
            </a:extLst>
          </p:cNvPr>
          <p:cNvCxnSpPr/>
          <p:nvPr/>
        </p:nvCxnSpPr>
        <p:spPr>
          <a:xfrm flipV="1">
            <a:off x="4976303" y="2985478"/>
            <a:ext cx="0" cy="19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62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0301-031F-0D4D-92EB-CB38D7CE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DE75-AC66-0D46-9A1A-A892452EC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ThorLabs</a:t>
            </a:r>
            <a:r>
              <a:rPr lang="en-US" dirty="0"/>
              <a:t>. (n.d.). Saturated Absorption Spectroscopy Systems. https://</a:t>
            </a:r>
            <a:r>
              <a:rPr lang="en-US" dirty="0" err="1"/>
              <a:t>www.thorlabs.com</a:t>
            </a:r>
            <a:r>
              <a:rPr lang="en-US" dirty="0"/>
              <a:t>/newgrouppage9.cfm?objectgroup_id=5616. </a:t>
            </a:r>
          </a:p>
          <a:p>
            <a:pPr marL="0" indent="0">
              <a:buNone/>
            </a:pPr>
            <a:r>
              <a:rPr lang="en-US" dirty="0" err="1"/>
              <a:t>ThorLabs</a:t>
            </a:r>
            <a:r>
              <a:rPr lang="en-US" dirty="0"/>
              <a:t>. (n.d.). Scanning Fabry-Perot Interferometers. https://</a:t>
            </a:r>
            <a:r>
              <a:rPr lang="en-US" dirty="0" err="1"/>
              <a:t>www.thorlabs.com</a:t>
            </a:r>
            <a:r>
              <a:rPr lang="en-US" dirty="0"/>
              <a:t>/newgrouppage9.cfm?objectgroup_id=859. </a:t>
            </a:r>
          </a:p>
          <a:p>
            <a:pPr marL="0" indent="0">
              <a:buNone/>
            </a:pPr>
            <a:r>
              <a:rPr lang="en-US" dirty="0"/>
              <a:t>Weigand, W., Egbert, A., &amp; Sadler, H. (2015). Absorption Spectroscopy of Rubidium Gas . </a:t>
            </a:r>
            <a:r>
              <a:rPr lang="en-US" i="1" dirty="0"/>
              <a:t>University of San Diego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147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{28296A69-BEC2-B840-A546-51A562B84D19}tf10001123</Template>
  <TotalTime>6780</TotalTime>
  <Words>190</Words>
  <Application>Microsoft Macintosh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Cambria Math</vt:lpstr>
      <vt:lpstr>Gill Sans MT</vt:lpstr>
      <vt:lpstr>Wingdings 2</vt:lpstr>
      <vt:lpstr>Dividend</vt:lpstr>
      <vt:lpstr>Laser Frequency Stabilization</vt:lpstr>
      <vt:lpstr>Why Is Stabilization needed?</vt:lpstr>
      <vt:lpstr>Fabry Perot Interferometer</vt:lpstr>
      <vt:lpstr>Fabry Perot Signal</vt:lpstr>
      <vt:lpstr>Saturated Absorption</vt:lpstr>
      <vt:lpstr>Doppler Broadening </vt:lpstr>
      <vt:lpstr>Doppler-Free Spectroscopy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Zehnder, Charlotte B</dc:creator>
  <cp:lastModifiedBy>Zehnder, Charlotte B</cp:lastModifiedBy>
  <cp:revision>37</cp:revision>
  <dcterms:created xsi:type="dcterms:W3CDTF">2021-07-02T14:46:56Z</dcterms:created>
  <dcterms:modified xsi:type="dcterms:W3CDTF">2021-07-09T12:44:20Z</dcterms:modified>
</cp:coreProperties>
</file>